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3004800" cy="9753600"/>
  <p:notesSz cx="6858000" cy="9144000"/>
  <p:defaultTextStyle>
    <a:lvl1pPr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1pPr>
    <a:lvl2pPr indent="2286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2pPr>
    <a:lvl3pPr indent="4572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3pPr>
    <a:lvl4pPr indent="6858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4pPr>
    <a:lvl5pPr indent="9144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5pPr>
    <a:lvl6pPr indent="11430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6pPr>
    <a:lvl7pPr indent="13716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7pPr>
    <a:lvl8pPr indent="16002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8pPr>
    <a:lvl9pPr indent="1828800" algn="ctr" defTabSz="584200">
      <a:defRPr sz="2400">
        <a:solidFill>
          <a:srgbClr val="414141"/>
        </a:solidFill>
        <a:latin typeface="Palatino"/>
        <a:ea typeface="Palatino"/>
        <a:cs typeface="Palatino"/>
        <a:sym typeface="Palatino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0564E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7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39D60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C7C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A8C3DF"/>
              </a:solidFill>
              <a:prstDash val="solid"/>
              <a:miter lim="400000"/>
            </a:ln>
          </a:left>
          <a:right>
            <a:ln w="12700" cap="flat">
              <a:solidFill>
                <a:srgbClr val="A8C3DF"/>
              </a:solidFill>
              <a:prstDash val="solid"/>
              <a:miter lim="400000"/>
            </a:ln>
          </a:right>
          <a:top>
            <a:ln w="12700" cap="flat">
              <a:solidFill>
                <a:srgbClr val="A8C3DF"/>
              </a:solidFill>
              <a:prstDash val="solid"/>
              <a:miter lim="400000"/>
            </a:ln>
          </a:top>
          <a:bottom>
            <a:ln w="12700" cap="flat">
              <a:solidFill>
                <a:srgbClr val="A8C3DF"/>
              </a:solidFill>
              <a:prstDash val="solid"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solidFill>
                <a:srgbClr val="A8C3D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8C3DF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AA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14975"/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A8C3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9639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6635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416" y="-1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1755298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 rot="16200000">
            <a:off x="7172923" y="78749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508000" y="9131300"/>
            <a:ext cx="11999453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508000" y="6629400"/>
            <a:ext cx="12000019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6" name="Shape 16"/>
          <p:cNvSpPr/>
          <p:nvPr/>
        </p:nvSpPr>
        <p:spPr>
          <a:xfrm rot="16200000">
            <a:off x="7172923" y="78749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-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508000" y="4876800"/>
            <a:ext cx="5676374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508000" y="2768600"/>
            <a:ext cx="5676316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08000" y="2806700"/>
            <a:ext cx="5676900" cy="2032000"/>
          </a:xfrm>
          <a:prstGeom prst="rect">
            <a:avLst/>
          </a:prstGeom>
        </p:spPr>
        <p:txBody>
          <a:bodyPr/>
          <a:lstStyle>
            <a:lvl1pPr algn="l">
              <a:defRPr sz="5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600">
                <a:solidFill>
                  <a:srgbClr val="D93E2B"/>
                </a:solidFill>
              </a:rPr>
              <a:t>Texto do Título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508000" y="5029200"/>
            <a:ext cx="5676900" cy="40132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- Sup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Marcadores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508000" y="2730500"/>
            <a:ext cx="5816600" cy="6350000"/>
          </a:xfrm>
          <a:prstGeom prst="rect">
            <a:avLst/>
          </a:prstGeom>
        </p:spPr>
        <p:txBody>
          <a:bodyPr/>
          <a:lstStyle>
            <a:lvl1pPr marL="393700" indent="-393700">
              <a:spcBef>
                <a:spcPts val="1800"/>
              </a:spcBef>
              <a:buSzPct val="65000"/>
              <a:defRPr sz="3000"/>
            </a:lvl1pPr>
            <a:lvl2pPr marL="787400" indent="-393700">
              <a:spcBef>
                <a:spcPts val="1800"/>
              </a:spcBef>
              <a:buSzPct val="65000"/>
              <a:defRPr sz="3000"/>
            </a:lvl2pPr>
            <a:lvl3pPr marL="1181100" indent="-393700">
              <a:spcBef>
                <a:spcPts val="1800"/>
              </a:spcBef>
              <a:buSzPct val="65000"/>
              <a:defRPr sz="3000"/>
            </a:lvl3pPr>
            <a:lvl4pPr marL="1574800" indent="-393700">
              <a:spcBef>
                <a:spcPts val="1800"/>
              </a:spcBef>
              <a:buSzPct val="65000"/>
              <a:defRPr sz="3000"/>
            </a:lvl4pPr>
            <a:lvl5pPr marL="1968500" indent="-393700">
              <a:spcBef>
                <a:spcPts val="1800"/>
              </a:spcBef>
              <a:buSzPct val="65000"/>
              <a:defRPr sz="3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arcado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508000" y="1270000"/>
            <a:ext cx="11988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3 Ac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508000" y="21717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508000" y="6350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just" defTabSz="457200">
              <a:spcBef>
                <a:spcPts val="500"/>
              </a:spcBef>
              <a:defRPr sz="1200">
                <a:solidFill>
                  <a:srgbClr val="6E7478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Texto do Título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414141"/>
                </a:solidFill>
              </a:rPr>
              <a:t>Nível de Corpo Cinco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1pPr>
      <a:lvl2pPr indent="2286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2pPr>
      <a:lvl3pPr indent="4572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3pPr>
      <a:lvl4pPr indent="6858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4pPr>
      <a:lvl5pPr indent="9144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5pPr>
      <a:lvl6pPr indent="11430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6pPr>
      <a:lvl7pPr indent="13716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7pPr>
      <a:lvl8pPr indent="16002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8pPr>
      <a:lvl9pPr indent="1828800" algn="ctr" defTabSz="584200">
        <a:lnSpc>
          <a:spcPct val="90000"/>
        </a:lnSpc>
        <a:spcBef>
          <a:spcPts val="1600"/>
        </a:spcBef>
        <a:defRPr sz="7000">
          <a:solidFill>
            <a:srgbClr val="D93E2B"/>
          </a:solidFill>
          <a:latin typeface="+mn-lt"/>
          <a:ea typeface="+mn-ea"/>
          <a:cs typeface="+mn-cs"/>
          <a:sym typeface="Bodoni SvtyTwo ITC TT-Book"/>
        </a:defRPr>
      </a:lvl9pPr>
    </p:titleStyle>
    <p:bodyStyle>
      <a:lvl1pPr marL="4699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1pPr>
      <a:lvl2pPr marL="9398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2pPr>
      <a:lvl3pPr marL="14097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3pPr>
      <a:lvl4pPr marL="18796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4pPr>
      <a:lvl5pPr marL="23495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5pPr>
      <a:lvl6pPr marL="28194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6pPr>
      <a:lvl7pPr marL="32893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7pPr>
      <a:lvl8pPr marL="37592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8pPr>
      <a:lvl9pPr marL="4229100" indent="-469900" defTabSz="584200">
        <a:spcBef>
          <a:spcPts val="2400"/>
        </a:spcBef>
        <a:buClr>
          <a:srgbClr val="929292"/>
        </a:buClr>
        <a:buSzPct val="60000"/>
        <a:buFont typeface="Zapf Dingbats"/>
        <a:buChar char="❖"/>
        <a:defRPr sz="3600">
          <a:solidFill>
            <a:srgbClr val="414141"/>
          </a:solidFill>
          <a:latin typeface="Palatino"/>
          <a:ea typeface="Palatino"/>
          <a:cs typeface="Palatino"/>
          <a:sym typeface="Palatino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508000" y="2171700"/>
            <a:ext cx="5676900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l">
              <a:lnSpc>
                <a:spcPct val="110000"/>
              </a:lnSpc>
              <a:defRPr i="1"/>
            </a:lvl1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400" i="1">
                <a:solidFill>
                  <a:srgbClr val="414141"/>
                </a:solidFill>
              </a:rPr>
              <a:t>Trabalho de Português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6691219" y="558799"/>
            <a:ext cx="5842001" cy="8661401"/>
            <a:chOff x="-127000" y="-88900"/>
            <a:chExt cx="5842000" cy="8661400"/>
          </a:xfrm>
        </p:grpSpPr>
        <p:pic>
          <p:nvPicPr>
            <p:cNvPr id="49" name="pasted-image.tif"/>
            <p:cNvPicPr/>
            <p:nvPr/>
          </p:nvPicPr>
          <p:blipFill>
            <a:blip r:embed="rId2">
              <a:extLst/>
            </a:blip>
            <a:srcRect l="18475" r="18475"/>
            <a:stretch>
              <a:fillRect/>
            </a:stretch>
          </p:blipFill>
          <p:spPr>
            <a:xfrm>
              <a:off x="0" y="0"/>
              <a:ext cx="5588000" cy="83312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8" name="Imagem 4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0" y="-88900"/>
              <a:ext cx="5842000" cy="8661400"/>
            </a:xfrm>
            <a:prstGeom prst="rect">
              <a:avLst/>
            </a:prstGeom>
            <a:effectLst/>
          </p:spPr>
        </p:pic>
      </p:grp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79729">
              <a:spcBef>
                <a:spcPts val="1000"/>
              </a:spcBef>
              <a:defRPr sz="3639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39">
                <a:solidFill>
                  <a:srgbClr val="D93E2B"/>
                </a:solidFill>
              </a:rPr>
              <a:t>Doenças sexualmente transmissíveis que mais atingem os jovens hoje x década de 80</a:t>
            </a:r>
          </a:p>
        </p:txBody>
      </p:sp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Julia Dantas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Lucca Tokarski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Manuella Freitas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Samyr Burached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414141"/>
                </a:solidFill>
              </a:rPr>
              <a:t>Tiago Reis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O que são as DST’s?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 defTabSz="457200">
              <a:spcBef>
                <a:spcPts val="20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As </a:t>
            </a:r>
            <a:r>
              <a:rPr sz="3000" b="1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doenças sexualmente transmissíveis</a:t>
            </a:r>
            <a:r>
              <a:rPr sz="30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, conhecidas pela sigla </a:t>
            </a:r>
            <a:r>
              <a:rPr sz="3000" b="1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DSTs</a:t>
            </a:r>
            <a:r>
              <a:rPr sz="30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, são doenças transmitidas, principalmente, através de </a:t>
            </a:r>
            <a:r>
              <a:rPr sz="3000" b="1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relações sexuais</a:t>
            </a:r>
            <a:r>
              <a:rPr sz="30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 com uma pessoa infectada.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Transmissão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57200">
              <a:spcBef>
                <a:spcPts val="2000"/>
              </a:spcBef>
              <a:buClrTx/>
              <a:buSzTx/>
              <a:buFontTx/>
              <a:buNone/>
              <a:defRPr sz="30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323333"/>
                </a:solidFill>
              </a:rPr>
              <a:t>Sem o uso de métodos de barreira, como a camisinha e o preservativo feminino. O contágio por DSTs também pode ocorrer de mãe para filho, durante a gravidez ou parto, através do compartilhamento de seringas ou devido a uma transfusão de sangue infectado.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508000" y="800100"/>
            <a:ext cx="11988800" cy="610724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Principais doenças sexualmente transmissíveis: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 defTabSz="443484">
              <a:spcBef>
                <a:spcPts val="13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Sífilis - Transmitida pela bactéria Treponema pallidum, é uma doença com evolução crônica (lenta) com surgimento de um cancro duro (lesão) nos órgãos genitais e posterior aparecimento de lesões espalhadas pelo corpo. Quando generalizada, causa complicações cardiovasculares e nervosas, desencadeando nas mulheres o aborto ou o parto prematuro.</a:t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Gonorréia - O contágio pela bactéria Neisseria gonorrheae, provoca a inflamação da uretra (canal urinário), pode alastrar-se para outros órgãos causando complicações como: artrite, meningite e problemas cardíacos.</a:t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Tricomona – Causada pelo protozoário do gênero Trichomonas Donne, atinge, principalmente, o aparelho digestivo e genital, causando inflamação do canal vaginal, nas mulheres, e da uretra nos homens.</a:t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Clamídia - O contágio pela bactéria Chlamydia trachomatis provoca inflamação dos canais genitais e urinários. Nas mulheres, pode ocasionar a formação de abscessos (obstruções com dilatação), infertilidade e dores pélvicas. Nos homens pode provocar esterilidade.</a:t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134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rPr>
              <a:t>AIDS – Síndrome da imunodeficiência humana (HIV), transmitida por um retrovírus que destrói as células de defesa (linfócito T), resultando na baixa imunidade do organismo que fica suscetível a outras infecções. Dentre os sintomas iniciais destaca-se: fadiga, febre, distúrbios do sistema nervosos central, inchaço crônico dos gânglios linfáticos e o surgimento de vesículas avermelhadas na derme.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6"/>
          <p:cNvGrpSpPr/>
          <p:nvPr/>
        </p:nvGrpSpPr>
        <p:grpSpPr>
          <a:xfrm>
            <a:off x="857552" y="816142"/>
            <a:ext cx="5440220" cy="8121316"/>
            <a:chOff x="-127000" y="-88900"/>
            <a:chExt cx="5440219" cy="8121315"/>
          </a:xfrm>
        </p:grpSpPr>
        <p:pic>
          <p:nvPicPr>
            <p:cNvPr id="65" name="IMG_0818.jpeg"/>
            <p:cNvPicPr/>
            <p:nvPr/>
          </p:nvPicPr>
          <p:blipFill>
            <a:blip r:embed="rId2">
              <a:extLst/>
            </a:blip>
            <a:srcRect l="25037" r="25037"/>
            <a:stretch>
              <a:fillRect/>
            </a:stretch>
          </p:blipFill>
          <p:spPr>
            <a:xfrm>
              <a:off x="0" y="0"/>
              <a:ext cx="5186220" cy="779111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4" name="Imagem 6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27000" y="-88900"/>
              <a:ext cx="5440220" cy="8121315"/>
            </a:xfrm>
            <a:prstGeom prst="rect">
              <a:avLst/>
            </a:prstGeom>
            <a:effectLst/>
          </p:spPr>
        </p:pic>
      </p:grpSp>
      <p:grpSp>
        <p:nvGrpSpPr>
          <p:cNvPr id="69" name="Group 69"/>
          <p:cNvGrpSpPr/>
          <p:nvPr/>
        </p:nvGrpSpPr>
        <p:grpSpPr>
          <a:xfrm>
            <a:off x="6981995" y="4956316"/>
            <a:ext cx="5263811" cy="4183011"/>
            <a:chOff x="-127000" y="-88900"/>
            <a:chExt cx="5263809" cy="4183009"/>
          </a:xfrm>
        </p:grpSpPr>
        <p:pic>
          <p:nvPicPr>
            <p:cNvPr id="68" name="IMG_0820.jpeg"/>
            <p:cNvPicPr/>
            <p:nvPr/>
          </p:nvPicPr>
          <p:blipFill>
            <a:blip r:embed="rId4">
              <a:extLst/>
            </a:blip>
            <a:srcRect l="9633" r="9633"/>
            <a:stretch>
              <a:fillRect/>
            </a:stretch>
          </p:blipFill>
          <p:spPr>
            <a:xfrm>
              <a:off x="0" y="0"/>
              <a:ext cx="5009810" cy="385281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7" name="Imagem 66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27000" y="-88900"/>
              <a:ext cx="5263810" cy="4183010"/>
            </a:xfrm>
            <a:prstGeom prst="rect">
              <a:avLst/>
            </a:prstGeom>
            <a:effectLst/>
          </p:spPr>
        </p:pic>
      </p:grpSp>
      <p:grpSp>
        <p:nvGrpSpPr>
          <p:cNvPr id="72" name="Group 72"/>
          <p:cNvGrpSpPr/>
          <p:nvPr/>
        </p:nvGrpSpPr>
        <p:grpSpPr>
          <a:xfrm>
            <a:off x="6431498" y="676010"/>
            <a:ext cx="6364803" cy="4253533"/>
            <a:chOff x="-127000" y="-88899"/>
            <a:chExt cx="6364801" cy="4253532"/>
          </a:xfrm>
        </p:grpSpPr>
        <p:pic>
          <p:nvPicPr>
            <p:cNvPr id="71" name="IMG_0819.jpeg"/>
            <p:cNvPicPr/>
            <p:nvPr/>
          </p:nvPicPr>
          <p:blipFill>
            <a:blip r:embed="rId6">
              <a:extLst/>
            </a:blip>
            <a:srcRect t="11783" b="11783"/>
            <a:stretch>
              <a:fillRect/>
            </a:stretch>
          </p:blipFill>
          <p:spPr>
            <a:xfrm>
              <a:off x="0" y="0"/>
              <a:ext cx="6110802" cy="392333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0" name="Imagem 69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127000" y="-88900"/>
              <a:ext cx="6364802" cy="425353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0618" lvl="0" indent="-380618" defTabSz="473201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5427">
                <a:solidFill>
                  <a:srgbClr val="414141"/>
                </a:solidFill>
              </a:rPr>
              <a:t>DSTs na Década de 80</a:t>
            </a:r>
            <a:endParaRPr sz="2025">
              <a:solidFill>
                <a:srgbClr val="414141"/>
              </a:solidFill>
            </a:endParaRPr>
          </a:p>
          <a:p>
            <a:pPr marL="142022" lvl="0" indent="-142022" defTabSz="473201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025">
                <a:solidFill>
                  <a:srgbClr val="414141"/>
                </a:solidFill>
              </a:rPr>
              <a:t>Durante a década de 80, impulsionado pelos movimentos da revolução sexual que ocorreu durante a década de 60 muitos jovens foram influenciados a ver o sexo com mais liberdade. Assim o sexo passou a ser mais “livre" e menos controlado, em conseqüência, o número de pessoas infectas por doenças sexualmente transmissíveis subiu.</a:t>
            </a:r>
          </a:p>
          <a:p>
            <a:pPr marL="142022" lvl="0" indent="-142022" defTabSz="473201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025">
                <a:solidFill>
                  <a:srgbClr val="414141"/>
                </a:solidFill>
              </a:rPr>
              <a:t>A AIDS, foi descoberta durante a década de 80, porém surgiu muitos anos antes no inicio do século XX na África. A AIDS, causada pelo virus HIV, vem do sistema imunológico de certas espécies de macacos como o chimpanzé. E a partir do século XX ela foi passada para os humanos. Em 1981 ela foi detectada nos EUA pela primeira vez e depois disso o número de infectados começou a aumentar.</a:t>
            </a:r>
          </a:p>
          <a:p>
            <a:pPr marL="142022" lvl="0" indent="-142022" defTabSz="473201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025">
                <a:solidFill>
                  <a:srgbClr val="414141"/>
                </a:solidFill>
              </a:rPr>
              <a:t>Com as DSTs soltas, um grande número de pessoas foram infectadas. Nos anos 80, a AIDS no inicio afetou principalmente pessoas homossexuais. Fato que gerou preconceito por parte da sociedade e para muitos na época um portador da aids significava ser homossexual.</a:t>
            </a:r>
          </a:p>
          <a:p>
            <a:pPr marL="142022" lvl="0" indent="-142022" defTabSz="473201">
              <a:spcBef>
                <a:spcPts val="1900"/>
              </a:spcBef>
              <a:defRPr sz="1800">
                <a:solidFill>
                  <a:srgbClr val="000000"/>
                </a:solidFill>
              </a:defRPr>
            </a:pPr>
            <a:r>
              <a:rPr sz="2025">
                <a:solidFill>
                  <a:srgbClr val="414141"/>
                </a:solidFill>
              </a:rPr>
              <a:t>No Brasil temos 2 grandes exemplos de artistas aidéticos; Renato Russo e Cazuza. Ambos se infectaram através de relações sexuais com homens durante a década de 80. E pelo fato da AIDS, uma das principais DSTs do mundo ser fatal os dois morreram.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D93E2B"/>
                </a:solidFill>
              </a:rPr>
              <a:t>DSTs nos dias de hoje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lvl="0" indent="0" algn="just" defTabSz="457200">
              <a:spcBef>
                <a:spcPts val="5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6E7478"/>
                </a:solidFill>
                <a:latin typeface="Arial"/>
                <a:ea typeface="Arial"/>
                <a:cs typeface="Arial"/>
                <a:sym typeface="Arial"/>
              </a:rPr>
              <a:t>	O </a:t>
            </a:r>
            <a:r>
              <a:rPr sz="2200" i="1">
                <a:solidFill>
                  <a:srgbClr val="6E7478"/>
                </a:solidFill>
                <a:latin typeface="Arial"/>
                <a:ea typeface="Arial"/>
                <a:cs typeface="Arial"/>
                <a:sym typeface="Arial"/>
              </a:rPr>
              <a:t>Centers for Disease Control</a:t>
            </a:r>
            <a:r>
              <a:rPr sz="2200">
                <a:solidFill>
                  <a:srgbClr val="6E7478"/>
                </a:solidFill>
                <a:latin typeface="Arial"/>
                <a:ea typeface="Arial"/>
                <a:cs typeface="Arial"/>
                <a:sym typeface="Arial"/>
              </a:rPr>
              <a:t> (CDC) estima que pelo menos </a:t>
            </a:r>
            <a:r>
              <a:rPr sz="2200" b="1">
                <a:solidFill>
                  <a:srgbClr val="6E7478"/>
                </a:solidFill>
                <a:latin typeface="Arial"/>
                <a:ea typeface="Arial"/>
                <a:cs typeface="Arial"/>
                <a:sym typeface="Arial"/>
              </a:rPr>
              <a:t>15.3 milhões de NOVOS CASOS DE DST</a:t>
            </a:r>
            <a:r>
              <a:rPr sz="2200">
                <a:solidFill>
                  <a:srgbClr val="6E7478"/>
                </a:solidFill>
                <a:latin typeface="Arial"/>
                <a:ea typeface="Arial"/>
                <a:cs typeface="Arial"/>
                <a:sym typeface="Arial"/>
              </a:rPr>
              <a:t> são relatados a cada ano nos Estados Unidos (além dos mais de 67 milhões de pessoas que atualmente têm algum tipo de DST). Um grande número desses casos está entre adolescentes e jovens adultos com menos de 25 anos de idade. A AIDS, é considerada a mais temida pelo fato de até hoje ninguém ter descoberto uma cura.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4">
  <a:themeElements>
    <a:clrScheme name="New_Template4">
      <a:dk1>
        <a:srgbClr val="414141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4">
  <a:themeElements>
    <a:clrScheme name="New_Template4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Office PowerPoint</Application>
  <PresentationFormat>Personalizar</PresentationFormat>
  <Paragraphs>20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New_Template4</vt:lpstr>
      <vt:lpstr>Doenças sexualmente transmissíveis que mais atingem os jovens hoje x década de 80</vt:lpstr>
      <vt:lpstr>O que são as DST’s?</vt:lpstr>
      <vt:lpstr>Transmissão</vt:lpstr>
      <vt:lpstr>Principais doenças sexualmente transmissíveis:</vt:lpstr>
      <vt:lpstr>Apresentação do PowerPoint</vt:lpstr>
      <vt:lpstr>Apresentação do PowerPoint</vt:lpstr>
      <vt:lpstr>Apresentação do PowerPoint</vt:lpstr>
      <vt:lpstr>DSTs nos dias de hoje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Sala Interativa</dc:creator>
  <cp:lastModifiedBy>Sala Interativa</cp:lastModifiedBy>
  <cp:revision>3</cp:revision>
  <dcterms:modified xsi:type="dcterms:W3CDTF">2014-04-22T14:24:20Z</dcterms:modified>
</cp:coreProperties>
</file>